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11.10.2021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11.10.2021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11.10.2021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11.10.2021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11.10.2021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11.10.2021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11.10.2021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11.10.2021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11.10.2021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11.10.2021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11.10.2021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73CC536-4F3D-4E22-A9F1-A3C6D40310AC}" type="datetimeFigureOut">
              <a:rPr lang="bg-BG" smtClean="0"/>
              <a:t>11.10.2021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827584" y="1988840"/>
            <a:ext cx="7480341" cy="4320480"/>
          </a:xfrm>
        </p:spPr>
        <p:txBody>
          <a:bodyPr/>
          <a:lstStyle/>
          <a:p>
            <a:pPr algn="ctr"/>
            <a:r>
              <a:rPr lang="bg-BG" sz="1400" b="1" dirty="0" smtClean="0">
                <a:solidFill>
                  <a:srgbClr val="FF0000"/>
                </a:solidFill>
              </a:rPr>
              <a:t>ПРАВИЛА </a:t>
            </a:r>
            <a:r>
              <a:rPr lang="bg-BG" sz="1400" b="1" dirty="0">
                <a:solidFill>
                  <a:srgbClr val="FF0000"/>
                </a:solidFill>
              </a:rPr>
              <a:t>ПРИ ИЗПОЛЗВАНЕ НА ОТОПЛИТЕЛНИ УРЕДИ НА ТВЪРДО ГОРИВО</a:t>
            </a:r>
            <a:r>
              <a:rPr lang="bg-BG" sz="1400" b="1" u="sng" dirty="0"/>
              <a:t>:</a:t>
            </a:r>
            <a:endParaRPr lang="bg-BG" sz="1400" b="1" dirty="0"/>
          </a:p>
          <a:p>
            <a:r>
              <a:rPr lang="bg-BG" sz="1400" b="1" dirty="0">
                <a:solidFill>
                  <a:srgbClr val="FF0000"/>
                </a:solidFill>
              </a:rPr>
              <a:t>Недопустимо е ползването на самоделни отоплителни уреди за твърди горива! 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bg-BG" sz="1400" b="1" dirty="0" smtClean="0">
                <a:solidFill>
                  <a:srgbClr val="FF0000"/>
                </a:solidFill>
              </a:rPr>
              <a:t>Под </a:t>
            </a:r>
            <a:r>
              <a:rPr lang="bg-BG" sz="1400" b="1" dirty="0">
                <a:solidFill>
                  <a:srgbClr val="FF0000"/>
                </a:solidFill>
              </a:rPr>
              <a:t>печките за твърдо гориво трябва да има поставена негорима подложка, излизаща пред нея най-малко на 30см. и 20см. встрани, с борд 1см.; 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bg-BG" sz="1400" b="1" dirty="0" smtClean="0">
                <a:solidFill>
                  <a:srgbClr val="FF0000"/>
                </a:solidFill>
              </a:rPr>
              <a:t>Проверява </a:t>
            </a:r>
            <a:r>
              <a:rPr lang="bg-BG" sz="1400" b="1" dirty="0">
                <a:solidFill>
                  <a:srgbClr val="FF0000"/>
                </a:solidFill>
              </a:rPr>
              <a:t>се стабилното укрепване на </a:t>
            </a:r>
            <a:r>
              <a:rPr lang="bg-BG" sz="1400" b="1" dirty="0" err="1">
                <a:solidFill>
                  <a:srgbClr val="FF0000"/>
                </a:solidFill>
              </a:rPr>
              <a:t>димоотводните</a:t>
            </a:r>
            <a:r>
              <a:rPr lang="bg-BG" sz="1400" b="1" dirty="0">
                <a:solidFill>
                  <a:srgbClr val="FF0000"/>
                </a:solidFill>
              </a:rPr>
              <a:t> тръби (кюнците). Прогорели /пробити/ кюнци, незабавно се подменят с нови</a:t>
            </a:r>
            <a:r>
              <a:rPr lang="bg-BG" sz="1400" b="1" dirty="0" smtClean="0">
                <a:solidFill>
                  <a:srgbClr val="FF0000"/>
                </a:solidFill>
              </a:rPr>
              <a:t>!</a:t>
            </a:r>
            <a:r>
              <a:rPr lang="bg-BG" sz="1400" b="1" dirty="0">
                <a:solidFill>
                  <a:srgbClr val="FF0000"/>
                </a:solidFill>
              </a:rPr>
              <a:t>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bg-BG" sz="1400" b="1" dirty="0" smtClean="0">
                <a:solidFill>
                  <a:srgbClr val="FF0000"/>
                </a:solidFill>
              </a:rPr>
              <a:t>При </a:t>
            </a:r>
            <a:r>
              <a:rPr lang="bg-BG" sz="1400" b="1" dirty="0">
                <a:solidFill>
                  <a:srgbClr val="FF0000"/>
                </a:solidFill>
              </a:rPr>
              <a:t>почистването на отоплителните печки, сгурта трябва да се изхвърля само на установени места, но не и в кофите в които се изхвърлят други </a:t>
            </a:r>
            <a:r>
              <a:rPr lang="bg-BG" sz="1400" b="1" dirty="0" err="1">
                <a:solidFill>
                  <a:srgbClr val="FF0000"/>
                </a:solidFill>
              </a:rPr>
              <a:t>горими</a:t>
            </a:r>
            <a:r>
              <a:rPr lang="bg-BG" sz="1400" b="1" dirty="0">
                <a:solidFill>
                  <a:srgbClr val="FF0000"/>
                </a:solidFill>
              </a:rPr>
              <a:t> отпадъци! 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bg-BG" sz="1400" b="1" dirty="0" smtClean="0">
                <a:solidFill>
                  <a:srgbClr val="FF0000"/>
                </a:solidFill>
              </a:rPr>
              <a:t>Не </a:t>
            </a:r>
            <a:r>
              <a:rPr lang="bg-BG" sz="1400" b="1" dirty="0">
                <a:solidFill>
                  <a:srgbClr val="FF0000"/>
                </a:solidFill>
              </a:rPr>
              <a:t>оставяйте за сушене върху или около отоплителните уреди дрехи и др. леснозапалими материали ;</a:t>
            </a:r>
          </a:p>
          <a:p>
            <a:r>
              <a:rPr lang="bg-BG" sz="1400" b="1" dirty="0" smtClean="0">
                <a:solidFill>
                  <a:srgbClr val="FF0000"/>
                </a:solidFill>
              </a:rPr>
              <a:t>-След </a:t>
            </a:r>
            <a:r>
              <a:rPr lang="bg-BG" sz="1400" b="1" dirty="0">
                <a:solidFill>
                  <a:srgbClr val="FF0000"/>
                </a:solidFill>
              </a:rPr>
              <a:t>всяко презареждане на печките е необходимо плътно да се затварят вратичките им; Не оставяйте без наблюдение включени отоплителни и електронагревателни уреди! </a:t>
            </a:r>
          </a:p>
          <a:p>
            <a:r>
              <a:rPr lang="bg-BG" sz="1400" b="1" dirty="0">
                <a:solidFill>
                  <a:srgbClr val="FF0000"/>
                </a:solidFill>
              </a:rPr>
              <a:t>- Преди началото на отоплителния сезон, почистете комина и кюнците от натрупани сажди! Ако вече се отоплявате и не сте го направили: НАПРАВЕТЕ ГО ВЕДНАГА</a:t>
            </a:r>
            <a:r>
              <a:rPr lang="bg-BG" sz="1400" b="1" dirty="0"/>
              <a:t>! </a:t>
            </a:r>
          </a:p>
          <a:p>
            <a:endParaRPr lang="bg-BG" sz="1400" dirty="0"/>
          </a:p>
          <a:p>
            <a:endParaRPr lang="bg-BG" sz="1350" dirty="0"/>
          </a:p>
          <a:p>
            <a:endParaRPr lang="bg-BG" sz="1200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800" b="1" dirty="0">
                <a:solidFill>
                  <a:srgbClr val="FF0000"/>
                </a:solidFill>
              </a:rPr>
              <a:t>ПРОТИВОПОЖАРНИ  ПРАВИЛА ПРЕЗ  ОТОПЛИТЕЛНИЯ  СЕЗОН</a:t>
            </a:r>
            <a:r>
              <a:rPr lang="bg-BG" sz="2800" b="1" dirty="0"/>
              <a:t> </a:t>
            </a:r>
            <a:r>
              <a:rPr lang="bg-BG" sz="2800" dirty="0"/>
              <a:t/>
            </a:r>
            <a:br>
              <a:rPr lang="bg-BG" sz="2800" dirty="0"/>
            </a:br>
            <a:endParaRPr lang="bg-BG" sz="2800" dirty="0"/>
          </a:p>
        </p:txBody>
      </p:sp>
    </p:spTree>
    <p:extLst>
      <p:ext uri="{BB962C8B-B14F-4D97-AF65-F5344CB8AC3E}">
        <p14:creationId xmlns:p14="http://schemas.microsoft.com/office/powerpoint/2010/main" val="2163297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755577" y="1700808"/>
            <a:ext cx="7524824" cy="4425355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bg-BG" b="1" u="sng" dirty="0" smtClean="0">
                <a:solidFill>
                  <a:srgbClr val="FF0000"/>
                </a:solidFill>
              </a:rPr>
              <a:t> </a:t>
            </a:r>
            <a:r>
              <a:rPr lang="bg-BG" b="1" u="sng" dirty="0">
                <a:solidFill>
                  <a:srgbClr val="FF0000"/>
                </a:solidFill>
              </a:rPr>
              <a:t>ПРАВИЛА ПРИ ИЗПОЛЗВАНЕ НА ЕЛЕКТРИЧЕСКИ ОТОПЛИТЕЛНИ И НАГРЕВАТЕЛНИ УРЕДИ:</a:t>
            </a:r>
            <a:endParaRPr lang="bg-BG" dirty="0">
              <a:solidFill>
                <a:srgbClr val="FF0000"/>
              </a:solidFill>
            </a:endParaRPr>
          </a:p>
          <a:p>
            <a:r>
              <a:rPr lang="bg-BG" dirty="0">
                <a:solidFill>
                  <a:srgbClr val="FF0000"/>
                </a:solidFill>
              </a:rPr>
              <a:t>- Да се използват само стандартни и технически изправни отоплителни и нагревателни уреди;</a:t>
            </a:r>
          </a:p>
          <a:p>
            <a:r>
              <a:rPr lang="bg-BG" dirty="0">
                <a:solidFill>
                  <a:srgbClr val="FF0000"/>
                </a:solidFill>
              </a:rPr>
              <a:t>- Да не се претоварват електрическите инсталации чрез включване на повече от допустимия брой консуматори и подсилват предпазителите в ел. табла;</a:t>
            </a:r>
          </a:p>
          <a:p>
            <a:r>
              <a:rPr lang="bg-BG" dirty="0">
                <a:solidFill>
                  <a:srgbClr val="FF0000"/>
                </a:solidFill>
              </a:rPr>
              <a:t>- Електрическите отоплителни и нагревателни уреди, да се поставят върху негорими подове или поставки и на разстояние от </a:t>
            </a:r>
            <a:r>
              <a:rPr lang="bg-BG" dirty="0" err="1">
                <a:solidFill>
                  <a:srgbClr val="FF0000"/>
                </a:solidFill>
              </a:rPr>
              <a:t>горими</a:t>
            </a:r>
            <a:r>
              <a:rPr lang="bg-BG" dirty="0">
                <a:solidFill>
                  <a:srgbClr val="FF0000"/>
                </a:solidFill>
              </a:rPr>
              <a:t> материали;</a:t>
            </a:r>
          </a:p>
          <a:p>
            <a:r>
              <a:rPr lang="bg-BG" dirty="0">
                <a:solidFill>
                  <a:srgbClr val="FF0000"/>
                </a:solidFill>
              </a:rPr>
              <a:t>- Да не се оставят ел. отоплителни и нагревателни прибори до леглата преди лягане - нощем завивките могат да паднат от леглото и да се запалят;</a:t>
            </a:r>
          </a:p>
          <a:p>
            <a:r>
              <a:rPr lang="bg-BG" dirty="0">
                <a:solidFill>
                  <a:srgbClr val="FF0000"/>
                </a:solidFill>
              </a:rPr>
              <a:t>- Ел. отоплителни и нагревателни уреди, да не се оставят без наблюдение. При излизане от дома или работното място, същите да се изключват;</a:t>
            </a:r>
          </a:p>
          <a:p>
            <a:r>
              <a:rPr lang="bg-BG" dirty="0">
                <a:solidFill>
                  <a:srgbClr val="FF0000"/>
                </a:solidFill>
              </a:rPr>
              <a:t>       - </a:t>
            </a:r>
            <a:r>
              <a:rPr lang="bg-BG" dirty="0" err="1">
                <a:solidFill>
                  <a:srgbClr val="FF0000"/>
                </a:solidFill>
              </a:rPr>
              <a:t>Електроакумулиращите</a:t>
            </a:r>
            <a:r>
              <a:rPr lang="bg-BG" dirty="0">
                <a:solidFill>
                  <a:srgbClr val="FF0000"/>
                </a:solidFill>
              </a:rPr>
              <a:t> печки да се експлоатират само ако са на негорима основа и са захранени на самостоятелен токов кръг.</a:t>
            </a:r>
          </a:p>
          <a:p>
            <a:endParaRPr lang="bg-BG" dirty="0">
              <a:solidFill>
                <a:srgbClr val="FF0000"/>
              </a:solidFill>
            </a:endParaRPr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dirty="0">
                <a:solidFill>
                  <a:srgbClr val="FF0000"/>
                </a:solidFill>
              </a:rPr>
              <a:t>ПРОТИВОПОЖАРНИ  ПРАВИЛА ПРЕЗ  ОТОПЛИТЕЛНИЯ  СЕЗОН</a:t>
            </a:r>
            <a:endParaRPr lang="bg-BG" sz="2800" dirty="0"/>
          </a:p>
        </p:txBody>
      </p:sp>
    </p:spTree>
    <p:extLst>
      <p:ext uri="{BB962C8B-B14F-4D97-AF65-F5344CB8AC3E}">
        <p14:creationId xmlns:p14="http://schemas.microsoft.com/office/powerpoint/2010/main" val="4059116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971600" y="1628800"/>
            <a:ext cx="7308800" cy="4824536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6400" b="1" u="sng" dirty="0" smtClean="0">
                <a:solidFill>
                  <a:srgbClr val="FF0000"/>
                </a:solidFill>
              </a:rPr>
              <a:t> </a:t>
            </a:r>
            <a:r>
              <a:rPr lang="bg-BG" sz="6400" b="1" u="sng" dirty="0">
                <a:solidFill>
                  <a:srgbClr val="FF0000"/>
                </a:solidFill>
              </a:rPr>
              <a:t>ДЕЙСТВИЯ ПРИ ПОЖАР:</a:t>
            </a:r>
            <a:endParaRPr lang="bg-BG" sz="6400" dirty="0">
              <a:solidFill>
                <a:srgbClr val="FF0000"/>
              </a:solidFill>
            </a:endParaRPr>
          </a:p>
          <a:p>
            <a:r>
              <a:rPr lang="bg-BG" sz="5600" dirty="0">
                <a:solidFill>
                  <a:srgbClr val="FF0000"/>
                </a:solidFill>
              </a:rPr>
              <a:t>- При пожар не изпадайте в паника ;</a:t>
            </a:r>
          </a:p>
          <a:p>
            <a:r>
              <a:rPr lang="bg-BG" sz="5600" dirty="0">
                <a:solidFill>
                  <a:srgbClr val="FF0000"/>
                </a:solidFill>
              </a:rPr>
              <a:t>      - Обадете се на познатите телефони </a:t>
            </a:r>
            <a:r>
              <a:rPr lang="bg-BG" sz="5600" b="1" dirty="0">
                <a:solidFill>
                  <a:srgbClr val="FF0000"/>
                </a:solidFill>
              </a:rPr>
              <a:t>112 или 03641 / 72-85 </a:t>
            </a:r>
            <a:r>
              <a:rPr lang="bg-BG" sz="5600" dirty="0">
                <a:solidFill>
                  <a:srgbClr val="FF0000"/>
                </a:solidFill>
              </a:rPr>
              <a:t>.</a:t>
            </a:r>
          </a:p>
          <a:p>
            <a:r>
              <a:rPr lang="bg-BG" sz="5600" dirty="0">
                <a:solidFill>
                  <a:srgbClr val="FF0000"/>
                </a:solidFill>
              </a:rPr>
              <a:t>- Ако има застрашени деца, възрастни хора, инвалиди - евакуирайте ги от застрашените помещения;</a:t>
            </a:r>
          </a:p>
          <a:p>
            <a:r>
              <a:rPr lang="bg-BG" sz="5600" dirty="0">
                <a:solidFill>
                  <a:srgbClr val="FF0000"/>
                </a:solidFill>
              </a:rPr>
              <a:t>- Ако преминавате през задимени помещения, с цел защита на дихателните пътища от отделящите се токсични газове и дим може да използвате намокрена многопластова марля или кърпа;</a:t>
            </a:r>
          </a:p>
          <a:p>
            <a:r>
              <a:rPr lang="bg-BG" sz="5600" dirty="0">
                <a:solidFill>
                  <a:srgbClr val="FF0000"/>
                </a:solidFill>
              </a:rPr>
              <a:t>- Пристъпете към гасене с наличните подръчни противопожарни уреди и съоръжения; /гасенето на съоръжения под напрежение с вода е опасно!/;</a:t>
            </a:r>
          </a:p>
          <a:p>
            <a:r>
              <a:rPr lang="bg-BG" sz="5600" dirty="0">
                <a:solidFill>
                  <a:srgbClr val="FF0000"/>
                </a:solidFill>
              </a:rPr>
              <a:t>- При силно задимени </a:t>
            </a:r>
            <a:r>
              <a:rPr lang="bg-BG" sz="5600" dirty="0" err="1">
                <a:solidFill>
                  <a:srgbClr val="FF0000"/>
                </a:solidFill>
              </a:rPr>
              <a:t>стълбищни</a:t>
            </a:r>
            <a:r>
              <a:rPr lang="bg-BG" sz="5600" dirty="0">
                <a:solidFill>
                  <a:srgbClr val="FF0000"/>
                </a:solidFill>
              </a:rPr>
              <a:t> клетки не трябва да се използват асансьорите за евакуация;</a:t>
            </a:r>
          </a:p>
          <a:p>
            <a:r>
              <a:rPr lang="bg-BG" sz="5600" dirty="0">
                <a:solidFill>
                  <a:srgbClr val="FF0000"/>
                </a:solidFill>
              </a:rPr>
              <a:t>- При невъзможност да се евакуирате от високи етажи, уплътнете добре вратите с мокри кърпи и чакайте идването на специализираните органи;</a:t>
            </a:r>
          </a:p>
          <a:p>
            <a:r>
              <a:rPr lang="bg-BG" sz="5600" dirty="0">
                <a:solidFill>
                  <a:srgbClr val="FF0000"/>
                </a:solidFill>
              </a:rPr>
              <a:t> - Не оставяйте сами в къщи и без наблюдение малки деца, а също така и възрастни хора! НИКОГА НЕ ГИ ЗАКЛЮЧВАЙТЕ! Процесът на горене е особено интересен за малчуганите, а детската игра с огън е сред причините за пожар с най-тежки последици! На децата ограничете достъпа им до кибрити, запалки и други </a:t>
            </a:r>
            <a:r>
              <a:rPr lang="bg-BG" sz="5600" dirty="0" err="1">
                <a:solidFill>
                  <a:srgbClr val="FF0000"/>
                </a:solidFill>
              </a:rPr>
              <a:t>огнеизточници</a:t>
            </a:r>
            <a:r>
              <a:rPr lang="bg-BG" sz="5600" dirty="0">
                <a:solidFill>
                  <a:srgbClr val="FF0000"/>
                </a:solidFill>
              </a:rPr>
              <a:t>, а на възрастните припомняйте постоянно мерките за безопасност. - При възникване на пожар, или изтичане на газ, незабавно напуснете помещението, затворете вратата след Вас и се обадете на тел. </a:t>
            </a:r>
            <a:r>
              <a:rPr lang="bg-BG" sz="5600" b="1" dirty="0">
                <a:solidFill>
                  <a:srgbClr val="FF0000"/>
                </a:solidFill>
              </a:rPr>
              <a:t>112 или                  03641/72-85</a:t>
            </a:r>
            <a:r>
              <a:rPr lang="bg-BG" sz="5600" dirty="0">
                <a:solidFill>
                  <a:srgbClr val="FF0000"/>
                </a:solidFill>
              </a:rPr>
              <a:t>!</a:t>
            </a:r>
          </a:p>
          <a:p>
            <a:r>
              <a:rPr lang="bg-BG" sz="5600" dirty="0">
                <a:solidFill>
                  <a:srgbClr val="FF0000"/>
                </a:solidFill>
              </a:rPr>
              <a:t>-Познаването на основните противопожарни правила и изисквания, личната отговорност, самодисциплината и високата противопожарна култура, са гаранция за пожарната безопасност, там където живеем и работим.</a:t>
            </a:r>
          </a:p>
          <a:p>
            <a:r>
              <a:rPr lang="bg-BG" sz="2900" dirty="0">
                <a:solidFill>
                  <a:srgbClr val="FF0000"/>
                </a:solidFill>
              </a:rPr>
              <a:t>                       </a:t>
            </a:r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100" b="1" dirty="0">
                <a:solidFill>
                  <a:srgbClr val="FF0000"/>
                </a:solidFill>
              </a:rPr>
              <a:t>ПРОТИВОПОЖАРНИ  ПРАВИЛА ПРЕЗ  ОТОПЛИТЕЛНИЯ  </a:t>
            </a:r>
            <a:r>
              <a:rPr lang="bg-BG" sz="2800" b="1" dirty="0">
                <a:solidFill>
                  <a:srgbClr val="FF0000"/>
                </a:solidFill>
              </a:rPr>
              <a:t>СЕЗОН</a:t>
            </a:r>
            <a:endParaRPr lang="bg-BG" sz="2800" dirty="0"/>
          </a:p>
        </p:txBody>
      </p:sp>
    </p:spTree>
    <p:extLst>
      <p:ext uri="{BB962C8B-B14F-4D97-AF65-F5344CB8AC3E}">
        <p14:creationId xmlns:p14="http://schemas.microsoft.com/office/powerpoint/2010/main" val="20205223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ълна">
  <a:themeElements>
    <a:clrScheme name="Въ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ъ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ъ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</TotalTime>
  <Words>446</Words>
  <Application>Microsoft Office PowerPoint</Application>
  <PresentationFormat>Презентация на цял екран (4:3)</PresentationFormat>
  <Paragraphs>30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</vt:i4>
      </vt:variant>
    </vt:vector>
  </HeadingPairs>
  <TitlesOfParts>
    <vt:vector size="4" baseType="lpstr">
      <vt:lpstr>Вълна</vt:lpstr>
      <vt:lpstr>ПРОТИВОПОЖАРНИ  ПРАВИЛА ПРЕЗ  ОТОПЛИТЕЛНИЯ  СЕЗОН  </vt:lpstr>
      <vt:lpstr>ПРОТИВОПОЖАРНИ  ПРАВИЛА ПРЕЗ  ОТОПЛИТЕЛНИЯ  СЕЗОН</vt:lpstr>
      <vt:lpstr>ПРОТИВОПОЖАРНИ  ПРАВИЛА ПРЕЗ  ОТОПЛИТЕЛНИЯ  СЕЗОН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ПРОТИВОПОЖАРНИ  ПРАВИЛА ПРЕЗ  ОТОПЛИТЕЛНИЯ  СЕЗОН  </dc:title>
  <dc:creator>Николай Симеонов Баковски</dc:creator>
  <cp:lastModifiedBy>Николай Симеонов Баковски</cp:lastModifiedBy>
  <cp:revision>2</cp:revision>
  <dcterms:created xsi:type="dcterms:W3CDTF">2021-10-11T06:57:03Z</dcterms:created>
  <dcterms:modified xsi:type="dcterms:W3CDTF">2021-10-11T07:22:47Z</dcterms:modified>
</cp:coreProperties>
</file>